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2" r:id="rId4"/>
  </p:sldMasterIdLst>
  <p:notesMasterIdLst>
    <p:notesMasterId r:id="rId19"/>
  </p:notesMasterIdLst>
  <p:handoutMasterIdLst>
    <p:handoutMasterId r:id="rId20"/>
  </p:handoutMasterIdLst>
  <p:sldIdLst>
    <p:sldId id="1042" r:id="rId5"/>
    <p:sldId id="2145706631" r:id="rId6"/>
    <p:sldId id="2145706641" r:id="rId7"/>
    <p:sldId id="2145706643" r:id="rId8"/>
    <p:sldId id="2145706644" r:id="rId9"/>
    <p:sldId id="2145706645" r:id="rId10"/>
    <p:sldId id="2145706646" r:id="rId11"/>
    <p:sldId id="2145706647" r:id="rId12"/>
    <p:sldId id="2145706649" r:id="rId13"/>
    <p:sldId id="2145706653" r:id="rId14"/>
    <p:sldId id="2145706648" r:id="rId15"/>
    <p:sldId id="2145706650" r:id="rId16"/>
    <p:sldId id="2145706651" r:id="rId17"/>
    <p:sldId id="1041" r:id="rId18"/>
  </p:sldIdLst>
  <p:sldSz cx="12192000" cy="6858000"/>
  <p:notesSz cx="6858000" cy="9144000"/>
  <p:embeddedFontLst>
    <p:embeddedFont>
      <p:font typeface="Ubuntu" panose="020B0504030602030204" pitchFamily="34" charset="0"/>
      <p:regular r:id="rId21"/>
      <p:bold r:id="rId22"/>
      <p:italic r:id="rId23"/>
      <p:boldItalic r:id="rId24"/>
    </p:embeddedFont>
    <p:embeddedFont>
      <p:font typeface="Ubuntu Light" panose="020B0304030602030204" pitchFamily="34" charset="0"/>
      <p:regular r:id="rId25"/>
      <p:italic r:id="rId26"/>
    </p:embeddedFont>
    <p:embeddedFont>
      <p:font typeface="Ubuntu Medium" panose="020B0604030602030204" pitchFamily="34" charset="0"/>
      <p:regular r:id="rId27"/>
      <p:italic r:id="rId28"/>
    </p:embeddedFont>
  </p:embeddedFontLst>
  <p:custDataLst>
    <p:tags r:id="rId29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78C3D"/>
    <a:srgbClr val="272936"/>
    <a:srgbClr val="173340"/>
    <a:srgbClr val="ECECEC"/>
    <a:srgbClr val="D9D9D9"/>
    <a:srgbClr val="2B0A3D"/>
    <a:srgbClr val="0070AD"/>
    <a:srgbClr val="1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9F03F-D9B3-98C5-ED38-EE31767FD221}" v="629" dt="2023-10-25T17:50:13.948"/>
    <p1510:client id="{D4047C97-9C68-4F69-AE7A-A147FF251861}" v="9" vWet="11" dt="2023-10-26T18:45:05.424"/>
    <p1510:client id="{DFC02118-8BF4-FED2-F61E-440D4F541C69}" v="104" dt="2023-10-26T18:47:25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7" autoAdjust="0"/>
    <p:restoredTop sz="96988" autoAdjust="0"/>
  </p:normalViewPr>
  <p:slideViewPr>
    <p:cSldViewPr snapToObjects="1">
      <p:cViewPr varScale="1">
        <p:scale>
          <a:sx n="113" d="100"/>
          <a:sy n="113" d="100"/>
        </p:scale>
        <p:origin x="450" y="102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75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27/10/2023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27/10/2023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65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 userDrawn="1"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D86A9-A101-4431-BC7F-D7A613B745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E5232F-44F9-4DA7-8CAF-37E7E772B19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6443D4-9252-4F48-B3B1-DE1F07A5D421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D6E549-1EDB-4087-A87E-246AD0B86307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9D2B6-7CA0-4DD1-ACF9-FE9B371E6A4B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52C13A-0707-4DB7-BEE5-11C70CC4104C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2521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415318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4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1ECB5-DB51-4283-B8B9-FBB99B30DD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6023" y="622911"/>
            <a:ext cx="2231297" cy="501650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8307B4-0823-4CCD-9A0B-FC8313B6A1C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F37526-68C2-4CC7-BFA8-D9A1ECDD5F8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1D688A-C2B9-40DF-8BDB-7397CB9DF4C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8CDC8B-4E52-45D7-922E-07333CE529A6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5A298-0196-4231-B123-8DDB35B79DA6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5184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8C36DE-BE7C-4EA8-8C11-63DF35071C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690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32A913-EBD0-4A52-9BC5-C515E20AA2D2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7C00F4-BABA-40DB-9C59-16A7B33536DE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629252-ADFC-4FC9-85E5-6800A45F303B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B5264D-26DE-4A16-881C-0B8EE6975DF9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8FE54-3447-4979-8CE3-A274C8BD5A44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702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F7E9C-FD5C-450A-A1FB-17FC5765ED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020" y="984393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26A2F9-4026-4DA7-B00A-AE48A8B0CD4D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CE7524-34A1-429B-91AD-74BE1F944E0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68A571-28DB-453F-861D-36D50723ED4D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3DB0AA-5015-4FEA-A32D-44257CF2BED3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8CD59B-E3D8-4E45-86AA-3D0BB06038CE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9736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2023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BE2A4-4ACC-4E54-9A85-77DFC7F65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61718" y="5747778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61B69-C06F-4D0A-9437-BC399186700C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F08509-FA85-4193-A497-0E692E886745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793F6-8550-4F9A-98A1-4BD1C63DE3E6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68DDBF-3EE2-4BFD-9E41-A500A2DB8E18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E4E1F-DFDD-4EF6-8781-D2EC7D60F89D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734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0C396-6AE9-4D76-A223-20E91B0366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04551-0A43-448B-9BC4-076647B2D2FA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D7C248-3780-4A7C-95A8-D356BF27AD73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CBF3A-5C0A-4C4E-9FD3-E028E791FE8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D80AA6-A949-4FC4-8CD0-6E6D7300DF2C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743398-464F-49A4-8D54-C73C461670F9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pl-PL"/>
              <a:t>Kliknij ikonę, aby dodać obraz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21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Rectangle 27">
            <a:extLst>
              <a:ext uri="{FF2B5EF4-FFF2-40B4-BE49-F238E27FC236}">
                <a16:creationId xmlns:a16="http://schemas.microsoft.com/office/drawing/2014/main" id="{B1133F59-1301-4D8F-A396-71B6A669F37A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Presentation Title  |  Author  |  Date</a:t>
            </a:r>
          </a:p>
        </p:txBody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777F4691-2D56-47C4-B2B1-73BE348DB06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2023. All rights reserved  |</a:t>
            </a:r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4021" r:id="rId4"/>
    <p:sldLayoutId id="2147484020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4026" r:id="rId11"/>
    <p:sldLayoutId id="2147483972" r:id="rId12"/>
    <p:sldLayoutId id="2147483973" r:id="rId13"/>
    <p:sldLayoutId id="2147483974" r:id="rId14"/>
    <p:sldLayoutId id="2147483975" r:id="rId15"/>
    <p:sldLayoutId id="2147483980" r:id="rId16"/>
    <p:sldLayoutId id="2147483981" r:id="rId17"/>
    <p:sldLayoutId id="2147483983" r:id="rId18"/>
    <p:sldLayoutId id="2147483987" r:id="rId19"/>
    <p:sldLayoutId id="2147483984" r:id="rId20"/>
    <p:sldLayoutId id="2147483985" r:id="rId21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4071" userDrawn="1">
          <p15:clr>
            <a:srgbClr val="F26B43"/>
          </p15:clr>
        </p15:guide>
        <p15:guide id="12" pos="255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4" orient="horz" pos="245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899" userDrawn="1">
          <p15:clr>
            <a:srgbClr val="F26B43"/>
          </p15:clr>
        </p15:guide>
        <p15:guide id="17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eaning on a computer monitor&#10;&#10;Description automatically generated">
            <a:extLst>
              <a:ext uri="{FF2B5EF4-FFF2-40B4-BE49-F238E27FC236}">
                <a16:creationId xmlns:a16="http://schemas.microsoft.com/office/drawing/2014/main" id="{AABF2B3C-9B13-1520-762B-B6A9477D3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001031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00" y="3106397"/>
            <a:ext cx="8547100" cy="86177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Demo!</a:t>
            </a:r>
            <a:endParaRPr kumimoji="0" lang="en-GB" sz="80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</p:spTree>
    <p:extLst>
      <p:ext uri="{BB962C8B-B14F-4D97-AF65-F5344CB8AC3E}">
        <p14:creationId xmlns:p14="http://schemas.microsoft.com/office/powerpoint/2010/main" val="23882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9"/>
            <a:ext cx="11083381" cy="798512"/>
          </a:xfrm>
        </p:spPr>
        <p:txBody>
          <a:bodyPr/>
          <a:lstStyle/>
          <a:p>
            <a:r>
              <a:rPr lang="en-US" sz="3200" dirty="0"/>
              <a:t>Disadvantages</a:t>
            </a:r>
            <a:r>
              <a:rPr lang="en-US" dirty="0"/>
              <a:t>:</a:t>
            </a:r>
            <a:br>
              <a:rPr lang="en-US" dirty="0"/>
            </a:b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C96BC4-B65A-CFAF-6408-CA988B50B3D5}"/>
              </a:ext>
            </a:extLst>
          </p:cNvPr>
          <p:cNvSpPr txBox="1">
            <a:spLocks/>
          </p:cNvSpPr>
          <p:nvPr/>
        </p:nvSpPr>
        <p:spPr>
          <a:xfrm>
            <a:off x="557538" y="1524000"/>
            <a:ext cx="11076924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000" dirty="0"/>
            </a:br>
            <a:br>
              <a:rPr lang="en-US" sz="3200" dirty="0"/>
            </a:b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C59767-4561-DF47-17E3-EA37490EBF9C}"/>
              </a:ext>
            </a:extLst>
          </p:cNvPr>
          <p:cNvSpPr txBox="1">
            <a:spLocks/>
          </p:cNvSpPr>
          <p:nvPr/>
        </p:nvSpPr>
        <p:spPr>
          <a:xfrm>
            <a:off x="557538" y="1637949"/>
            <a:ext cx="11076924" cy="40596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21E6AB-42C0-EA02-B98A-C683820FA8C5}"/>
              </a:ext>
            </a:extLst>
          </p:cNvPr>
          <p:cNvSpPr txBox="1">
            <a:spLocks/>
          </p:cNvSpPr>
          <p:nvPr/>
        </p:nvSpPr>
        <p:spPr>
          <a:xfrm>
            <a:off x="419021" y="1768846"/>
            <a:ext cx="5018945" cy="8651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Average Rest enjoyer </a:t>
            </a:r>
            <a:r>
              <a:rPr lang="pl-PL" sz="2000" dirty="0"/>
              <a:t>explaining to client how to make get request:</a:t>
            </a:r>
          </a:p>
          <a:p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259DE9-6AC5-EC32-ACF9-D338597EC9E5}"/>
              </a:ext>
            </a:extLst>
          </p:cNvPr>
          <p:cNvSpPr txBox="1">
            <a:spLocks/>
          </p:cNvSpPr>
          <p:nvPr/>
        </p:nvSpPr>
        <p:spPr>
          <a:xfrm>
            <a:off x="405138" y="763337"/>
            <a:ext cx="11076924" cy="107694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/>
              <a:t>Disadvanatages of grpc boil down to steeper learning curve and more tools needed to use it (browser won’t suffice)</a:t>
            </a:r>
            <a:endParaRPr lang="en-US" sz="2400" dirty="0"/>
          </a:p>
          <a:p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FF299B-16CB-6822-DEDD-7901ACA3C026}"/>
              </a:ext>
            </a:extLst>
          </p:cNvPr>
          <p:cNvSpPr txBox="1">
            <a:spLocks/>
          </p:cNvSpPr>
          <p:nvPr/>
        </p:nvSpPr>
        <p:spPr>
          <a:xfrm>
            <a:off x="5943600" y="1565862"/>
            <a:ext cx="5576998" cy="7985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Average grpc fan doing the same thing:</a:t>
            </a:r>
          </a:p>
          <a:p>
            <a:endParaRPr lang="en-US" sz="2000" dirty="0"/>
          </a:p>
        </p:txBody>
      </p:sp>
      <p:pic>
        <p:nvPicPr>
          <p:cNvPr id="14" name="Picture 13" descr="A person with a beard and mustache wearing a cowboy hat&#10;&#10;Description automatically generated">
            <a:extLst>
              <a:ext uri="{FF2B5EF4-FFF2-40B4-BE49-F238E27FC236}">
                <a16:creationId xmlns:a16="http://schemas.microsoft.com/office/drawing/2014/main" id="{EC2B28FB-2285-E6D0-B66D-A9C1188A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1" y="2617088"/>
            <a:ext cx="4305379" cy="2982642"/>
          </a:xfrm>
          <a:prstGeom prst="rect">
            <a:avLst/>
          </a:prstGeom>
        </p:spPr>
      </p:pic>
      <p:pic>
        <p:nvPicPr>
          <p:cNvPr id="16" name="Picture 15" descr="A person with a beard and a beard&#10;&#10;Description automatically generated">
            <a:extLst>
              <a:ext uri="{FF2B5EF4-FFF2-40B4-BE49-F238E27FC236}">
                <a16:creationId xmlns:a16="http://schemas.microsoft.com/office/drawing/2014/main" id="{D417665E-23B3-97F6-F30D-A1FB42A40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36950"/>
            <a:ext cx="5576998" cy="29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9"/>
            <a:ext cx="11083381" cy="1044550"/>
          </a:xfrm>
        </p:spPr>
        <p:txBody>
          <a:bodyPr/>
          <a:lstStyle/>
          <a:p>
            <a:r>
              <a:rPr lang="pl-PL" sz="4000" dirty="0"/>
              <a:t>Usage – in short</a:t>
            </a:r>
            <a:br>
              <a:rPr lang="en-US" dirty="0"/>
            </a:b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430831-1114-A8D9-DA4C-87BCDCDDDF22}"/>
              </a:ext>
            </a:extLst>
          </p:cNvPr>
          <p:cNvSpPr txBox="1">
            <a:spLocks/>
          </p:cNvSpPr>
          <p:nvPr/>
        </p:nvSpPr>
        <p:spPr>
          <a:xfrm>
            <a:off x="709938" y="1676400"/>
            <a:ext cx="11076924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  <a:p>
            <a:br>
              <a:rPr lang="en-US" dirty="0"/>
            </a:b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9DC671-5D4C-F124-4A44-65478AE7A2FA}"/>
              </a:ext>
            </a:extLst>
          </p:cNvPr>
          <p:cNvSpPr txBox="1">
            <a:spLocks/>
          </p:cNvSpPr>
          <p:nvPr/>
        </p:nvSpPr>
        <p:spPr>
          <a:xfrm>
            <a:off x="436670" y="2895600"/>
            <a:ext cx="11076924" cy="19895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/>
              <a:t>-Rest</a:t>
            </a:r>
          </a:p>
          <a:p>
            <a:r>
              <a:rPr lang="pl-PL" sz="3600" dirty="0"/>
              <a:t>	Better for human – service 	communication</a:t>
            </a:r>
          </a:p>
          <a:p>
            <a:r>
              <a:rPr lang="pl-PL" sz="3600" dirty="0"/>
              <a:t>-grpc</a:t>
            </a:r>
          </a:p>
          <a:p>
            <a:r>
              <a:rPr lang="pl-PL" sz="3600" dirty="0"/>
              <a:t>	Better for service-service 	communication</a:t>
            </a:r>
            <a:br>
              <a:rPr lang="en-US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6404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71" y="1001031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00" y="3106397"/>
            <a:ext cx="8547100" cy="86177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  <a:endParaRPr kumimoji="0" lang="en-GB" sz="80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</p:spTree>
    <p:extLst>
      <p:ext uri="{BB962C8B-B14F-4D97-AF65-F5344CB8AC3E}">
        <p14:creationId xmlns:p14="http://schemas.microsoft.com/office/powerpoint/2010/main" val="16028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02-Vibrant Blue">
            <a:extLst>
              <a:ext uri="{FF2B5EF4-FFF2-40B4-BE49-F238E27FC236}">
                <a16:creationId xmlns:a16="http://schemas.microsoft.com/office/drawing/2014/main" id="{82321FBA-9126-4CE3-85AE-F46EBAC0B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91291"/>
            <a:ext cx="8816231" cy="4210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84AC-DBBE-4B47-9A7E-7A7C2D8CF1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2450" y="3437178"/>
            <a:ext cx="8547100" cy="202517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topic:</a:t>
            </a:r>
            <a:br>
              <a:rPr kumimoji="0" lang="pl-PL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pl-PL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pl-PL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 8 – what’s new?</a:t>
            </a:r>
            <a:br>
              <a:rPr kumimoji="0" lang="pl-PL" sz="32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br>
              <a:rPr kumimoji="0" lang="pl-PL" sz="28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pl-PL" sz="28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michał bryłka and leszek kowalski!</a:t>
            </a:r>
            <a:br>
              <a:rPr kumimoji="0" lang="pl-PL" sz="28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pl-PL" sz="28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Stay tuned!</a:t>
            </a:r>
            <a:endParaRPr kumimoji="0" lang="en-GB" sz="28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FB4F0C-582D-4C12-B5AC-EA88D439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6018063"/>
            <a:ext cx="11277600" cy="822325"/>
          </a:xfrm>
        </p:spPr>
        <p:txBody>
          <a:bodyPr/>
          <a:lstStyle/>
          <a:p>
            <a:pPr algn="r"/>
            <a:r>
              <a:rPr lang="en-US" dirty="0"/>
              <a:t>capgemini.com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F71A0FD-CE19-758D-38DE-77B57DDF28F0}"/>
              </a:ext>
            </a:extLst>
          </p:cNvPr>
          <p:cNvSpPr txBox="1">
            <a:spLocks/>
          </p:cNvSpPr>
          <p:nvPr/>
        </p:nvSpPr>
        <p:spPr>
          <a:xfrm>
            <a:off x="1676400" y="2416415"/>
            <a:ext cx="8547100" cy="101258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  <a:spcBef>
                <a:spcPts val="0"/>
              </a:spcBef>
              <a:defRPr/>
            </a:pPr>
            <a:r>
              <a:rPr lang="pl-PL" sz="6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Thanks everyone!</a:t>
            </a:r>
            <a:br>
              <a:rPr lang="pl-PL" sz="8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GB" sz="28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FDAD81-0B9E-4976-96A1-3248CF9C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00" y="14249"/>
            <a:ext cx="7896200" cy="684375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41BED-2E35-DF4F-9CAB-CC334017B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5800" y="0"/>
            <a:ext cx="78962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360458FB-76B6-4743-A12A-A4264518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4203607">
            <a:off x="3178468" y="886508"/>
            <a:ext cx="12519514" cy="6871588"/>
          </a:xfrm>
          <a:custGeom>
            <a:avLst/>
            <a:gdLst>
              <a:gd name="connsiteX0" fmla="*/ 359093 w 8112442"/>
              <a:gd name="connsiteY0" fmla="*/ 4061460 h 4061459"/>
              <a:gd name="connsiteX1" fmla="*/ 0 w 8112442"/>
              <a:gd name="connsiteY1" fmla="*/ 4050983 h 4061459"/>
              <a:gd name="connsiteX2" fmla="*/ 1905 w 8112442"/>
              <a:gd name="connsiteY2" fmla="*/ 4012883 h 4061459"/>
              <a:gd name="connsiteX3" fmla="*/ 3440430 w 8112442"/>
              <a:gd name="connsiteY3" fmla="*/ 1951673 h 4061459"/>
              <a:gd name="connsiteX4" fmla="*/ 3753803 w 8112442"/>
              <a:gd name="connsiteY4" fmla="*/ 1336358 h 4061459"/>
              <a:gd name="connsiteX5" fmla="*/ 4995863 w 8112442"/>
              <a:gd name="connsiteY5" fmla="*/ 397193 h 4061459"/>
              <a:gd name="connsiteX6" fmla="*/ 5687378 w 8112442"/>
              <a:gd name="connsiteY6" fmla="*/ 307658 h 4061459"/>
              <a:gd name="connsiteX7" fmla="*/ 5698808 w 8112442"/>
              <a:gd name="connsiteY7" fmla="*/ 308610 h 4061459"/>
              <a:gd name="connsiteX8" fmla="*/ 5703570 w 8112442"/>
              <a:gd name="connsiteY8" fmla="*/ 319088 h 4061459"/>
              <a:gd name="connsiteX9" fmla="*/ 6342698 w 8112442"/>
              <a:gd name="connsiteY9" fmla="*/ 802958 h 4061459"/>
              <a:gd name="connsiteX10" fmla="*/ 7061835 w 8112442"/>
              <a:gd name="connsiteY10" fmla="*/ 707708 h 4061459"/>
              <a:gd name="connsiteX11" fmla="*/ 8086725 w 8112442"/>
              <a:gd name="connsiteY11" fmla="*/ 0 h 4061459"/>
              <a:gd name="connsiteX12" fmla="*/ 8112443 w 8112442"/>
              <a:gd name="connsiteY12" fmla="*/ 27623 h 4061459"/>
              <a:gd name="connsiteX13" fmla="*/ 7074218 w 8112442"/>
              <a:gd name="connsiteY13" fmla="*/ 742950 h 4061459"/>
              <a:gd name="connsiteX14" fmla="*/ 6334125 w 8112442"/>
              <a:gd name="connsiteY14" fmla="*/ 840105 h 4061459"/>
              <a:gd name="connsiteX15" fmla="*/ 5673090 w 8112442"/>
              <a:gd name="connsiteY15" fmla="*/ 344805 h 4061459"/>
              <a:gd name="connsiteX16" fmla="*/ 5005388 w 8112442"/>
              <a:gd name="connsiteY16" fmla="*/ 433388 h 4061459"/>
              <a:gd name="connsiteX17" fmla="*/ 3786188 w 8112442"/>
              <a:gd name="connsiteY17" fmla="*/ 1356360 h 4061459"/>
              <a:gd name="connsiteX18" fmla="*/ 3475673 w 8112442"/>
              <a:gd name="connsiteY18" fmla="*/ 1966913 h 4061459"/>
              <a:gd name="connsiteX19" fmla="*/ 2500313 w 8112442"/>
              <a:gd name="connsiteY19" fmla="*/ 3420428 h 4061459"/>
              <a:gd name="connsiteX20" fmla="*/ 359093 w 8112442"/>
              <a:gd name="connsiteY20" fmla="*/ 4061460 h 40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2442" h="4061459">
                <a:moveTo>
                  <a:pt x="359093" y="4061460"/>
                </a:moveTo>
                <a:cubicBezTo>
                  <a:pt x="242888" y="4061460"/>
                  <a:pt x="122873" y="4057650"/>
                  <a:pt x="0" y="4050983"/>
                </a:cubicBezTo>
                <a:lnTo>
                  <a:pt x="1905" y="4012883"/>
                </a:lnTo>
                <a:cubicBezTo>
                  <a:pt x="2445068" y="4147185"/>
                  <a:pt x="2996565" y="2929890"/>
                  <a:pt x="3440430" y="1951673"/>
                </a:cubicBezTo>
                <a:cubicBezTo>
                  <a:pt x="3543300" y="1724978"/>
                  <a:pt x="3640455" y="1510665"/>
                  <a:pt x="3753803" y="1336358"/>
                </a:cubicBezTo>
                <a:cubicBezTo>
                  <a:pt x="4133850" y="750570"/>
                  <a:pt x="4638675" y="501968"/>
                  <a:pt x="4995863" y="397193"/>
                </a:cubicBezTo>
                <a:cubicBezTo>
                  <a:pt x="5382578" y="282893"/>
                  <a:pt x="5684520" y="307658"/>
                  <a:pt x="5687378" y="307658"/>
                </a:cubicBezTo>
                <a:lnTo>
                  <a:pt x="5698808" y="308610"/>
                </a:lnTo>
                <a:lnTo>
                  <a:pt x="5703570" y="319088"/>
                </a:lnTo>
                <a:cubicBezTo>
                  <a:pt x="5771198" y="465773"/>
                  <a:pt x="5980748" y="732473"/>
                  <a:pt x="6342698" y="802958"/>
                </a:cubicBezTo>
                <a:cubicBezTo>
                  <a:pt x="6558915" y="845820"/>
                  <a:pt x="6800850" y="813435"/>
                  <a:pt x="7061835" y="707708"/>
                </a:cubicBezTo>
                <a:cubicBezTo>
                  <a:pt x="7376160" y="579120"/>
                  <a:pt x="7721918" y="340995"/>
                  <a:pt x="8086725" y="0"/>
                </a:cubicBezTo>
                <a:lnTo>
                  <a:pt x="8112443" y="27623"/>
                </a:lnTo>
                <a:cubicBezTo>
                  <a:pt x="7744778" y="372428"/>
                  <a:pt x="7395210" y="612458"/>
                  <a:pt x="7074218" y="742950"/>
                </a:cubicBezTo>
                <a:cubicBezTo>
                  <a:pt x="6806565" y="851535"/>
                  <a:pt x="6557963" y="883920"/>
                  <a:pt x="6334125" y="840105"/>
                </a:cubicBezTo>
                <a:cubicBezTo>
                  <a:pt x="5966460" y="767715"/>
                  <a:pt x="5748338" y="499110"/>
                  <a:pt x="5673090" y="344805"/>
                </a:cubicBezTo>
                <a:cubicBezTo>
                  <a:pt x="5616893" y="341948"/>
                  <a:pt x="5344478" y="333375"/>
                  <a:pt x="5005388" y="433388"/>
                </a:cubicBezTo>
                <a:cubicBezTo>
                  <a:pt x="4654868" y="537210"/>
                  <a:pt x="4159568" y="781050"/>
                  <a:pt x="3786188" y="1356360"/>
                </a:cubicBezTo>
                <a:cubicBezTo>
                  <a:pt x="3674745" y="1528763"/>
                  <a:pt x="3578543" y="1741170"/>
                  <a:pt x="3475673" y="1966913"/>
                </a:cubicBezTo>
                <a:cubicBezTo>
                  <a:pt x="3255645" y="2452688"/>
                  <a:pt x="3006090" y="3002280"/>
                  <a:pt x="2500313" y="3420428"/>
                </a:cubicBezTo>
                <a:cubicBezTo>
                  <a:pt x="1979295" y="3850958"/>
                  <a:pt x="1276350" y="4061460"/>
                  <a:pt x="359093" y="4061460"/>
                </a:cubicBezTo>
                <a:close/>
              </a:path>
            </a:pathLst>
          </a:custGeom>
          <a:gradFill>
            <a:gsLst>
              <a:gs pos="92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54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BA6D-2927-44B8-ACA6-7A2F73E5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185133"/>
            <a:ext cx="11386134" cy="3323987"/>
          </a:xfrm>
        </p:spPr>
        <p:txBody>
          <a:bodyPr/>
          <a:lstStyle/>
          <a:p>
            <a:r>
              <a:rPr lang="en-GB" dirty="0"/>
              <a:t>No Rest</a:t>
            </a:r>
            <a:br>
              <a:rPr lang="en-GB" dirty="0"/>
            </a:br>
            <a:r>
              <a:rPr lang="en-GB" dirty="0"/>
              <a:t>         till </a:t>
            </a:r>
            <a:br>
              <a:rPr lang="en-GB" dirty="0"/>
            </a:br>
            <a:r>
              <a:rPr lang="en-GB" dirty="0" err="1"/>
              <a:t>gRpc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172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8"/>
            <a:ext cx="10947772" cy="342899"/>
          </a:xfrm>
        </p:spPr>
        <p:txBody>
          <a:bodyPr/>
          <a:lstStyle/>
          <a:p>
            <a:pPr algn="ctr"/>
            <a:r>
              <a:rPr lang="en-GB" sz="2000" dirty="0"/>
              <a:t>When it comes to communication, most coders have clear preferences:</a:t>
            </a:r>
            <a:endParaRPr lang="en-US" sz="2000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102275-FEE1-19AC-4C05-A1C3F6FF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62" y="812368"/>
            <a:ext cx="4566835" cy="44788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136109-D629-CD08-7F02-A095574AF597}"/>
              </a:ext>
            </a:extLst>
          </p:cNvPr>
          <p:cNvSpPr txBox="1">
            <a:spLocks/>
          </p:cNvSpPr>
          <p:nvPr/>
        </p:nvSpPr>
        <p:spPr>
          <a:xfrm>
            <a:off x="621789" y="5761146"/>
            <a:ext cx="10947772" cy="3428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But we got alternatives, like </a:t>
            </a:r>
            <a:r>
              <a:rPr lang="en-GB" sz="2000" dirty="0" err="1"/>
              <a:t>signalr</a:t>
            </a:r>
            <a:r>
              <a:rPr lang="en-GB" sz="2000" dirty="0"/>
              <a:t>, m</a:t>
            </a:r>
            <a:r>
              <a:rPr lang="pl-PL" sz="2000" dirty="0"/>
              <a:t>essage queues</a:t>
            </a:r>
            <a:r>
              <a:rPr lang="en-GB" sz="2000" dirty="0"/>
              <a:t>, or...</a:t>
            </a:r>
          </a:p>
        </p:txBody>
      </p:sp>
    </p:spTree>
    <p:extLst>
      <p:ext uri="{BB962C8B-B14F-4D97-AF65-F5344CB8AC3E}">
        <p14:creationId xmlns:p14="http://schemas.microsoft.com/office/powerpoint/2010/main" val="151731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9456061" cy="47205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  <a:p>
            <a:endParaRPr lang="en-GB" sz="2800"/>
          </a:p>
          <a:p>
            <a:r>
              <a:rPr lang="en-GB" sz="1600" i="1"/>
              <a:t>"A high performance, open-source universal RPC framework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7F3EE6-6089-53D0-6A69-0A335718F771}"/>
              </a:ext>
            </a:extLst>
          </p:cNvPr>
          <p:cNvSpPr txBox="1">
            <a:spLocks/>
          </p:cNvSpPr>
          <p:nvPr/>
        </p:nvSpPr>
        <p:spPr>
          <a:xfrm>
            <a:off x="3783122" y="1733551"/>
            <a:ext cx="4625755" cy="33908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latin typeface="Ubuntu Medium"/>
              </a:rPr>
              <a:t>G(?)</a:t>
            </a:r>
          </a:p>
          <a:p>
            <a:r>
              <a:rPr lang="en-GB" sz="5400" dirty="0">
                <a:latin typeface="Ubuntu Medium"/>
              </a:rPr>
              <a:t>R(emote)</a:t>
            </a:r>
          </a:p>
          <a:p>
            <a:r>
              <a:rPr lang="en-GB" sz="5400" dirty="0">
                <a:latin typeface="Ubuntu Medium"/>
              </a:rPr>
              <a:t>P(</a:t>
            </a:r>
            <a:r>
              <a:rPr lang="en-GB" sz="5400" dirty="0" err="1">
                <a:latin typeface="Ubuntu Medium"/>
              </a:rPr>
              <a:t>rocedure</a:t>
            </a:r>
            <a:r>
              <a:rPr lang="en-GB" sz="5400" dirty="0">
                <a:latin typeface="Ubuntu Medium"/>
              </a:rPr>
              <a:t>)</a:t>
            </a:r>
          </a:p>
          <a:p>
            <a:r>
              <a:rPr lang="en-GB" sz="5400" dirty="0">
                <a:latin typeface="Ubuntu Medium"/>
              </a:rPr>
              <a:t>C(all)</a:t>
            </a:r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77967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38" y="1524000"/>
            <a:ext cx="11076924" cy="3868762"/>
          </a:xfrm>
        </p:spPr>
        <p:txBody>
          <a:bodyPr/>
          <a:lstStyle/>
          <a:p>
            <a:r>
              <a:rPr lang="en-GB" sz="6000" dirty="0" err="1"/>
              <a:t>Grpc</a:t>
            </a:r>
            <a:r>
              <a:rPr lang="en-GB" sz="6000" dirty="0"/>
              <a:t>...</a:t>
            </a:r>
            <a:br>
              <a:rPr lang="en-GB" sz="4000" dirty="0"/>
            </a:br>
            <a:br>
              <a:rPr lang="en-GB" sz="3200" dirty="0"/>
            </a:br>
            <a:r>
              <a:rPr lang="en-GB" sz="3200" dirty="0"/>
              <a:t>- uses binary messages formatted by protocol buffers</a:t>
            </a:r>
            <a:br>
              <a:rPr lang="en-GB" sz="3200" dirty="0"/>
            </a:br>
            <a:r>
              <a:rPr lang="en-GB" sz="3200" dirty="0"/>
              <a:t>- must be strictly contract compliant </a:t>
            </a:r>
            <a:br>
              <a:rPr lang="en-GB" sz="3200" dirty="0"/>
            </a:br>
            <a:r>
              <a:rPr lang="en-GB" sz="3200" dirty="0"/>
              <a:t>- is platform-independent</a:t>
            </a:r>
            <a:br>
              <a:rPr lang="en-GB" sz="3200" dirty="0"/>
            </a:br>
            <a:r>
              <a:rPr lang="en-GB" sz="3200" dirty="0"/>
              <a:t>- is Http2 based</a:t>
            </a:r>
            <a:br>
              <a:rPr lang="en-GB" sz="3200" dirty="0"/>
            </a:br>
            <a:r>
              <a:rPr lang="en-GB" sz="3200" dirty="0"/>
              <a:t>- is secure by default (https only!)</a:t>
            </a:r>
            <a:br>
              <a:rPr lang="en-GB" sz="3200" dirty="0"/>
            </a:br>
            <a:r>
              <a:rPr lang="en-GB" sz="3200" dirty="0"/>
              <a:t>- can be used for both unary and stream requests, also bi-directional</a:t>
            </a:r>
            <a:br>
              <a:rPr lang="en-US" dirty="0"/>
            </a:b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313431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8"/>
            <a:ext cx="10766959" cy="659321"/>
          </a:xfrm>
        </p:spPr>
        <p:txBody>
          <a:bodyPr/>
          <a:lstStyle/>
          <a:p>
            <a:pPr algn="ctr"/>
            <a:r>
              <a:rPr lang="en-US"/>
              <a:t>http 2 </a:t>
            </a:r>
            <a:r>
              <a:rPr lang="en-US" err="1"/>
              <a:t>gprc</a:t>
            </a:r>
            <a:r>
              <a:rPr lang="en-US"/>
              <a:t> vs http 1.1 rest </a:t>
            </a:r>
            <a:r>
              <a:rPr lang="en-US" err="1"/>
              <a:t>api</a:t>
            </a:r>
            <a:r>
              <a:rPr lang="en-US"/>
              <a:t> – speed and message forms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DAB3F-2769-40DC-F59E-E884DAF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05" y="1528584"/>
            <a:ext cx="6953572" cy="3968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324A1-EF0C-FB79-76A9-FDDAAD5C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5" y="2003156"/>
            <a:ext cx="3434166" cy="27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2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8"/>
            <a:ext cx="11083381" cy="1369661"/>
          </a:xfrm>
        </p:spPr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uses protocol buffers, which is schema language for message encoding and validating contracts</a:t>
            </a:r>
            <a:br>
              <a:rPr lang="en-US" dirty="0"/>
            </a:b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F95C3-D031-0D2D-4CD7-83CB455C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49" y="1565613"/>
            <a:ext cx="7618707" cy="48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68288"/>
            <a:ext cx="11083381" cy="1369661"/>
          </a:xfrm>
        </p:spPr>
        <p:txBody>
          <a:bodyPr/>
          <a:lstStyle/>
          <a:p>
            <a:r>
              <a:rPr lang="en-US" sz="6000" dirty="0"/>
              <a:t>Security</a:t>
            </a:r>
            <a:br>
              <a:rPr lang="en-US" dirty="0"/>
            </a:br>
            <a:endParaRPr lang="en-GB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430831-1114-A8D9-DA4C-87BCDCDDDF22}"/>
              </a:ext>
            </a:extLst>
          </p:cNvPr>
          <p:cNvSpPr txBox="1">
            <a:spLocks/>
          </p:cNvSpPr>
          <p:nvPr/>
        </p:nvSpPr>
        <p:spPr>
          <a:xfrm>
            <a:off x="709938" y="1676400"/>
            <a:ext cx="11076924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  <a:p>
            <a:br>
              <a:rPr lang="en-US" dirty="0"/>
            </a:b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9DC671-5D4C-F124-4A44-65478AE7A2FA}"/>
              </a:ext>
            </a:extLst>
          </p:cNvPr>
          <p:cNvSpPr txBox="1">
            <a:spLocks/>
          </p:cNvSpPr>
          <p:nvPr/>
        </p:nvSpPr>
        <p:spPr>
          <a:xfrm>
            <a:off x="325958" y="3118213"/>
            <a:ext cx="11076924" cy="19895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Grpc</a:t>
            </a:r>
            <a:r>
              <a:rPr lang="en-US" sz="4000" dirty="0"/>
              <a:t>, uses standard http-based security mechanisms, like certifications and tokens</a:t>
            </a:r>
            <a:r>
              <a:rPr lang="pl-PL" sz="4000" dirty="0"/>
              <a:t>, so </a:t>
            </a:r>
          </a:p>
          <a:p>
            <a:r>
              <a:rPr lang="pl-PL" sz="4000" dirty="0"/>
              <a:t>security-wise it is easy to migrate to it from rest</a:t>
            </a:r>
            <a:endParaRPr lang="en-US" sz="4000" dirty="0"/>
          </a:p>
          <a:p>
            <a:br>
              <a:rPr lang="en-US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041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2BB7-2C03-8C3A-BD31-F3C4568C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09" y="478083"/>
            <a:ext cx="11083381" cy="571010"/>
          </a:xfrm>
        </p:spPr>
        <p:txBody>
          <a:bodyPr/>
          <a:lstStyle/>
          <a:p>
            <a:pPr algn="ctr"/>
            <a:r>
              <a:rPr lang="en-US" dirty="0" err="1"/>
              <a:t>Grpc</a:t>
            </a:r>
            <a:r>
              <a:rPr lang="en-US" dirty="0"/>
              <a:t> uses unary and stream-based communication</a:t>
            </a:r>
            <a:r>
              <a:rPr lang="pl-PL" dirty="0"/>
              <a:t> and defining it in protocol buffers is really easy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CA76C3-0071-7727-3159-705211561B14}"/>
              </a:ext>
            </a:extLst>
          </p:cNvPr>
          <p:cNvSpPr txBox="1">
            <a:spLocks/>
          </p:cNvSpPr>
          <p:nvPr/>
        </p:nvSpPr>
        <p:spPr>
          <a:xfrm>
            <a:off x="402230" y="801688"/>
            <a:ext cx="10941315" cy="386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en-GB" sz="360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352475A-FA4C-8B53-AFA2-CCF26123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7" y="1523510"/>
            <a:ext cx="8259012" cy="45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38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pt-Capgemini_Standard-Template_2023-v1.potx" id="{FD494643-5CA5-4A4E-8B38-63F4B370A0E2}" vid="{DF26224A-05B9-471C-96D9-61DD4C0AE63C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0660D9B0E6F4E9B439869C478556D" ma:contentTypeVersion="13" ma:contentTypeDescription="Utwórz nowy dokument." ma:contentTypeScope="" ma:versionID="1c27ea6304b76a4d6c24a9199012f226">
  <xsd:schema xmlns:xsd="http://www.w3.org/2001/XMLSchema" xmlns:xs="http://www.w3.org/2001/XMLSchema" xmlns:p="http://schemas.microsoft.com/office/2006/metadata/properties" xmlns:ns3="001eacd7-0158-4be7-9304-9480eb264385" xmlns:ns4="8e72db19-6c50-45b5-b677-5ef9dc3cf3cf" targetNamespace="http://schemas.microsoft.com/office/2006/metadata/properties" ma:root="true" ma:fieldsID="93de44fecdadf62efefb11cf3ee31a74" ns3:_="" ns4:_="">
    <xsd:import namespace="001eacd7-0158-4be7-9304-9480eb264385"/>
    <xsd:import namespace="8e72db19-6c50-45b5-b677-5ef9dc3cf3c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eacd7-0158-4be7-9304-9480eb2643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2db19-6c50-45b5-b677-5ef9dc3cf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72db19-6c50-45b5-b677-5ef9dc3cf3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AD8A1D-59FF-4613-90AE-23490744E59F}">
  <ds:schemaRefs>
    <ds:schemaRef ds:uri="001eacd7-0158-4be7-9304-9480eb264385"/>
    <ds:schemaRef ds:uri="8e72db19-6c50-45b5-b677-5ef9dc3cf3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982877-D147-4C15-B050-A052E4937983}">
  <ds:schemaRefs>
    <ds:schemaRef ds:uri="http://purl.org/dc/terms/"/>
    <ds:schemaRef ds:uri="http://purl.org/dc/elements/1.1/"/>
    <ds:schemaRef ds:uri="http://www.w3.org/XML/1998/namespace"/>
    <ds:schemaRef ds:uri="001eacd7-0158-4be7-9304-9480eb26438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e72db19-6c50-45b5-b677-5ef9dc3cf3c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941E1A9-0998-4BCC-8A3D-8EAB16ADB6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 Template-Standard-2023</Template>
  <TotalTime>186</TotalTime>
  <Words>295</Words>
  <Application>Microsoft Office PowerPoint</Application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Ubuntu Medium</vt:lpstr>
      <vt:lpstr>Wingdings</vt:lpstr>
      <vt:lpstr>Ubuntu</vt:lpstr>
      <vt:lpstr>Arial</vt:lpstr>
      <vt:lpstr>Ubuntu Light</vt:lpstr>
      <vt:lpstr>Capgemini2021</vt:lpstr>
      <vt:lpstr>PowerPoint Presentation</vt:lpstr>
      <vt:lpstr>No Rest          till  gRpc!</vt:lpstr>
      <vt:lpstr>When it comes to communication, most coders have clear preferences:</vt:lpstr>
      <vt:lpstr>PowerPoint Presentation</vt:lpstr>
      <vt:lpstr>Grpc...  - uses binary messages formatted by protocol buffers - must be strictly contract compliant  - is platform-independent - is Http2 based - is secure by default (https only!) - can be used for both unary and stream requests, also bi-directional </vt:lpstr>
      <vt:lpstr>http 2 gprc vs http 1.1 rest api – speed and message forms</vt:lpstr>
      <vt:lpstr>Grpc uses protocol buffers, which is schema language for message encoding and validating contracts </vt:lpstr>
      <vt:lpstr>Security </vt:lpstr>
      <vt:lpstr>Grpc uses unary and stream-based communication and defining it in protocol buffers is really easy</vt:lpstr>
      <vt:lpstr>Demo!</vt:lpstr>
      <vt:lpstr>Disadvantages: </vt:lpstr>
      <vt:lpstr>Usage – in short </vt:lpstr>
      <vt:lpstr>Questions?</vt:lpstr>
      <vt:lpstr>Next topic:  Net 8 – what’s new?  by michał bryłka and leszek kowalski! Stay tuned!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Rest          till  gRpc!</dc:title>
  <dc:subject>ppt standard template</dc:subject>
  <dc:creator>Łukasz Bielenin</dc:creator>
  <cp:lastModifiedBy>Bielenin, Lukasz</cp:lastModifiedBy>
  <cp:revision>72</cp:revision>
  <dcterms:created xsi:type="dcterms:W3CDTF">2023-10-21T10:58:41Z</dcterms:created>
  <dcterms:modified xsi:type="dcterms:W3CDTF">2023-10-27T10:08:34Z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0x0101004400660D9B0E6F4E9B439869C478556D</vt:lpwstr>
  </property>
</Properties>
</file>